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6"/>
  </p:notesMasterIdLst>
  <p:handoutMasterIdLst>
    <p:handoutMasterId r:id="rId17"/>
  </p:handoutMasterIdLst>
  <p:sldIdLst>
    <p:sldId id="402" r:id="rId3"/>
    <p:sldId id="403" r:id="rId4"/>
    <p:sldId id="367" r:id="rId5"/>
    <p:sldId id="388" r:id="rId6"/>
    <p:sldId id="389" r:id="rId7"/>
    <p:sldId id="390" r:id="rId8"/>
    <p:sldId id="391" r:id="rId9"/>
    <p:sldId id="392" r:id="rId10"/>
    <p:sldId id="393" r:id="rId11"/>
    <p:sldId id="395" r:id="rId12"/>
    <p:sldId id="394" r:id="rId13"/>
    <p:sldId id="397" r:id="rId14"/>
    <p:sldId id="398" r:id="rId1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pe Chotteau" initials="Ph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0"/>
    <a:srgbClr val="009900"/>
    <a:srgbClr val="FFFF99"/>
    <a:srgbClr val="A88000"/>
    <a:srgbClr val="FFE89F"/>
    <a:srgbClr val="FFCCCC"/>
    <a:srgbClr val="FF0000"/>
    <a:srgbClr val="F5D7D7"/>
    <a:srgbClr val="EDB5B5"/>
    <a:srgbClr val="BED1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85" autoAdjust="0"/>
    <p:restoredTop sz="90929" autoAdjust="0"/>
  </p:normalViewPr>
  <p:slideViewPr>
    <p:cSldViewPr snapToGrid="0">
      <p:cViewPr varScale="1">
        <p:scale>
          <a:sx n="98" d="100"/>
          <a:sy n="98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"/>
    </p:cViewPr>
  </p:sorterViewPr>
  <p:notesViewPr>
    <p:cSldViewPr snapToGrid="0">
      <p:cViewPr varScale="1">
        <p:scale>
          <a:sx n="78" d="100"/>
          <a:sy n="78" d="100"/>
        </p:scale>
        <p:origin x="-336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1" rIns="92184" bIns="46091" numCol="1" anchor="t" anchorCtr="0" compatLnSpc="1">
            <a:prstTxWarp prst="textNoShape">
              <a:avLst/>
            </a:prstTxWarp>
          </a:bodyPr>
          <a:lstStyle>
            <a:lvl1pPr defTabSz="92196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1" rIns="92184" bIns="46091" numCol="1" anchor="t" anchorCtr="0" compatLnSpc="1">
            <a:prstTxWarp prst="textNoShape">
              <a:avLst/>
            </a:prstTxWarp>
          </a:bodyPr>
          <a:lstStyle>
            <a:lvl1pPr algn="r" defTabSz="92196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1" rIns="92184" bIns="46091" numCol="1" anchor="b" anchorCtr="0" compatLnSpc="1">
            <a:prstTxWarp prst="textNoShape">
              <a:avLst/>
            </a:prstTxWarp>
          </a:bodyPr>
          <a:lstStyle>
            <a:lvl1pPr defTabSz="921960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975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1" rIns="92184" bIns="46091" numCol="1" anchor="b" anchorCtr="0" compatLnSpc="1">
            <a:prstTxWarp prst="textNoShape">
              <a:avLst/>
            </a:prstTxWarp>
          </a:bodyPr>
          <a:lstStyle>
            <a:lvl1pPr algn="r" defTabSz="921960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0BE124CF-F22E-4643-8083-5FD23E13F4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5486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7825" cy="5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4" tIns="44108" rIns="88214" bIns="441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1" y="2"/>
            <a:ext cx="2917825" cy="5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4" tIns="44108" rIns="88214" bIns="441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2"/>
            <a:ext cx="5033964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4" tIns="44108" rIns="88214" bIns="44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9915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4" tIns="44108" rIns="88214" bIns="441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1" y="9459915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4" tIns="44108" rIns="88214" bIns="441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C25BFFC-9106-4374-9927-D19F268D7D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76546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8209F-B0B3-468D-A6E3-46DCA4B91E31}" type="slidenum">
              <a:rPr lang="fr-FR" smtClean="0">
                <a:latin typeface="Times New Roman" pitchFamily="18" charset="0"/>
              </a:rPr>
              <a:pPr/>
              <a:t>2</a:t>
            </a:fld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53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8209F-B0B3-468D-A6E3-46DCA4B91E31}" type="slidenum">
              <a:rPr lang="fr-FR" smtClean="0">
                <a:latin typeface="Times New Roman" pitchFamily="18" charset="0"/>
              </a:rPr>
              <a:pPr/>
              <a:t>11</a:t>
            </a:fld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33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OUV SIA 2014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37723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E125-9F9C-6144-A6B1-341F3ED1DD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9FB3-DB08-7947-A90C-529B2391D5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99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OUV SIA 2014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372444"/>
            <a:ext cx="6423857" cy="97438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819" y="1672125"/>
            <a:ext cx="8485437" cy="4161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E125-9F9C-6144-A6B1-341F3ED1DD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9FB3-DB08-7947-A90C-529B2391D5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8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01_Forme et logo2.jpg"/>
          <p:cNvPicPr>
            <a:picLocks noChangeAspect="1"/>
          </p:cNvPicPr>
          <p:nvPr userDrawn="1"/>
        </p:nvPicPr>
        <p:blipFill>
          <a:blip r:embed="rId3" cstate="screen"/>
          <a:srcRect l="2340" t="13694" r="9648" b="18291"/>
          <a:stretch>
            <a:fillRect/>
          </a:stretch>
        </p:blipFill>
        <p:spPr>
          <a:xfrm>
            <a:off x="7839075" y="5979609"/>
            <a:ext cx="1304925" cy="878391"/>
          </a:xfrm>
          <a:prstGeom prst="rect">
            <a:avLst/>
          </a:prstGeom>
        </p:spPr>
      </p:pic>
      <p:pic>
        <p:nvPicPr>
          <p:cNvPr id="7" name="Image 6" descr="FondBasDegradeBleuLogo_100dp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1378"/>
            <a:ext cx="6345936" cy="338328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1714695" y="6514512"/>
            <a:ext cx="58659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Colloque Produire ensemble en Méditerranée – 24 février 2013 – Salon de l’agriculture, Paris</a:t>
            </a:r>
          </a:p>
        </p:txBody>
      </p:sp>
      <p:sp>
        <p:nvSpPr>
          <p:cNvPr id="10" name="Espace réservé de la date 3"/>
          <p:cNvSpPr txBox="1">
            <a:spLocks/>
          </p:cNvSpPr>
          <p:nvPr userDrawn="1"/>
        </p:nvSpPr>
        <p:spPr bwMode="auto">
          <a:xfrm>
            <a:off x="199673" y="6514512"/>
            <a:ext cx="1243161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1" charset="0"/>
                <a:ea typeface="+mn-ea"/>
                <a:cs typeface="Arial" charset="0"/>
              </a:rPr>
              <a:t>www.idele.fr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1" charset="0"/>
              <a:ea typeface="+mn-ea"/>
              <a:cs typeface="Arial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788897" y="6599764"/>
            <a:ext cx="4527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1F3020E-02A9-46CE-8B34-A9DE8BDFA531}" type="slidenum">
              <a:rPr lang="fr-FR" altLang="en-GB" sz="1000" b="1" dirty="0">
                <a:solidFill>
                  <a:srgbClr val="003560"/>
                </a:solidFill>
                <a:latin typeface="Calibri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altLang="en-GB" sz="1000" b="1" dirty="0">
              <a:solidFill>
                <a:srgbClr val="00356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48CE125-9F9C-6144-A6B1-341F3ED1DDF5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28/02/2014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5E39FB3-DB08-7947-A90C-529B2391D58E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07083" y="35577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713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gif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Produire ensemble en Méditerranée : </a:t>
            </a:r>
            <a:b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Co-développement et filières territorialisées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Séquence 2 : filière de l’élevage</a:t>
            </a:r>
          </a:p>
          <a:p>
            <a:pPr>
              <a:buNone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Philippe AME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Bureau de Coopération Technique Elevage (France)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Guilhem BROUZES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Responsable filière reproducteurs, COOPEX Montbéliarde (France)</a:t>
            </a:r>
          </a:p>
          <a:p>
            <a:pPr lvl="0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Fabien CHAMPION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 Institut de l'Elevage, département Economie - Service Economie des filières (France)</a:t>
            </a:r>
            <a:endParaRPr lang="fr-FR" sz="20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Karim DAOUD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Vice-président du Syndicat des Agriculteurs de Tunisie, Président du Groupement des Eleveurs de la Race Tarentaise (Tunisie)</a:t>
            </a:r>
          </a:p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Dominique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Guineheux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Président de la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Commission du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Commerce Extérieur d’INTERBEV (Interprofession Bétail et Viande)</a:t>
            </a:r>
          </a:p>
          <a:p>
            <a:pPr lvl="0"/>
            <a:endParaRPr lang="fr-F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Animation :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Sébastien ABIS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Administrateur, CIHEAM</a:t>
            </a:r>
          </a:p>
          <a:p>
            <a:pPr lvl="0">
              <a:buNone/>
            </a:pPr>
            <a:endParaRPr lang="fr-FR" sz="2000" dirty="0" smtClean="0"/>
          </a:p>
          <a:p>
            <a:endParaRPr lang="fr-F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40192" y="125850"/>
            <a:ext cx="8886825" cy="8858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Quelles réponses peut apporter le </a:t>
            </a:r>
            <a:r>
              <a:rPr lang="fr-FR" sz="3600" b="1" dirty="0" err="1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</a:t>
            </a:r>
            <a:r>
              <a:rPr lang="fr-FR" sz="36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-développement euro-méditerranéen ? </a:t>
            </a:r>
            <a:r>
              <a:rPr lang="fr-FR" sz="20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(2/2)</a:t>
            </a:r>
            <a:endParaRPr lang="en-US" sz="2000" b="1" dirty="0">
              <a:solidFill>
                <a:srgbClr val="0035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378997" y="1464697"/>
            <a:ext cx="85480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La poursuite du </a:t>
            </a:r>
            <a:r>
              <a:rPr lang="fr-FR" sz="2000" dirty="0" err="1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co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-investissement dans les filières de </a:t>
            </a:r>
            <a:r>
              <a:rPr lang="fr-FR" sz="2000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transformation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 ;</a:t>
            </a:r>
          </a:p>
          <a:p>
            <a:pPr lvl="1" algn="just">
              <a:spcBef>
                <a:spcPct val="5000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Des initiatives couronnées de succès dans les filières laitières qui restent très limitées pour les viandes.</a:t>
            </a:r>
          </a:p>
          <a:p>
            <a:pPr lvl="1" algn="just">
              <a:spcBef>
                <a:spcPct val="50000"/>
              </a:spcBef>
            </a:pPr>
            <a:endParaRPr lang="fr-FR" sz="1600" i="1" dirty="0" smtClean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La </a:t>
            </a:r>
            <a:r>
              <a:rPr lang="fr-FR" sz="2000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régulation et la transparence des marchés 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(notamment viande) par :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L’adoption d’un observatoire euro-méditerranéen de suivi des marchés ;</a:t>
            </a:r>
          </a:p>
          <a:p>
            <a:pPr lvl="2" algn="just">
              <a:spcBef>
                <a:spcPct val="5000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Autant pour les filières animales que végétales (anticipation des décapitalisations brutales).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La consolidation d’un </a:t>
            </a:r>
            <a:r>
              <a:rPr lang="fr-FR" sz="2000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marché euro-méditerranéen stable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, destiné à gérer la volatilité des marchés des produits animaux, devenue structurelle.</a:t>
            </a:r>
          </a:p>
          <a:p>
            <a:pPr lvl="2" algn="just">
              <a:spcBef>
                <a:spcPct val="5000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Ex : la sécurisation de filières euro-méditerranéennes pour la viande bovine et les animaux vivants, dans un contexte où le seul cheptel des PSEM peinera à répondre à la demande locale.</a:t>
            </a:r>
          </a:p>
        </p:txBody>
      </p:sp>
    </p:spTree>
    <p:extLst>
      <p:ext uri="{BB962C8B-B14F-4D97-AF65-F5344CB8AC3E}">
        <p14:creationId xmlns="" xmlns:p14="http://schemas.microsoft.com/office/powerpoint/2010/main" val="13013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6" y="0"/>
            <a:ext cx="9159876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7401" y="2530729"/>
            <a:ext cx="8356602" cy="2988325"/>
          </a:xfrm>
          <a:prstGeom prst="rect">
            <a:avLst/>
          </a:prstGeo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fr-FR" sz="4400" b="1" dirty="0" smtClean="0">
                <a:solidFill>
                  <a:srgbClr val="003560"/>
                </a:solidFill>
                <a:latin typeface="Calibri" pitchFamily="34" charset="0"/>
                <a:ea typeface="+mj-ea"/>
                <a:cs typeface="+mj-cs"/>
              </a:rPr>
              <a:t>             </a:t>
            </a:r>
            <a:endParaRPr lang="fr-FR" sz="4400" b="1" dirty="0">
              <a:solidFill>
                <a:srgbClr val="00356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7078" y="3424727"/>
            <a:ext cx="866692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35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Merci pour votre attention</a:t>
            </a:r>
            <a:r>
              <a:rPr kumimoji="0" lang="fr-FR" sz="3600" b="1" i="0" u="none" strike="noStrike" cap="none" normalizeH="0" dirty="0" smtClean="0">
                <a:ln>
                  <a:noFill/>
                </a:ln>
                <a:solidFill>
                  <a:srgbClr val="0035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!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00356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Produire ensemble en Méditerranée : </a:t>
            </a:r>
            <a:b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Co-développement et filières territorialisées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Séquence 2 : filière de l’élevage</a:t>
            </a:r>
          </a:p>
          <a:p>
            <a:pPr>
              <a:buNone/>
            </a:pPr>
            <a:endParaRPr lang="fr-FR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Philippe AME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Bureau de Coopération Technique Elevage (France)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Guilhem BROUZES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Responsable filière reproducteurs, COOPEX Montbéliarde (France)</a:t>
            </a:r>
          </a:p>
          <a:p>
            <a:pPr lvl="0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Fabien CHAMPION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 Institut de l'Elevage, département Economie - Service Economie des filières (France)</a:t>
            </a:r>
            <a:endParaRPr lang="fr-FR" sz="20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Karim DAOUD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Vice-président du Syndicat des Agriculteurs de Tunisie, Président du Groupement des Eleveurs de la Race Tarentaise (Tunisie)</a:t>
            </a:r>
          </a:p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Dominique </a:t>
            </a:r>
            <a:r>
              <a:rPr lang="fr-FR" sz="2000" b="1" dirty="0" err="1" smtClean="0">
                <a:solidFill>
                  <a:schemeClr val="accent3">
                    <a:lumMod val="50000"/>
                  </a:schemeClr>
                </a:solidFill>
              </a:rPr>
              <a:t>Guineheux</a:t>
            </a:r>
            <a:r>
              <a:rPr lang="fr-FR" sz="2000" b="1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fr-FR" sz="2000" smtClean="0">
                <a:solidFill>
                  <a:schemeClr val="accent3">
                    <a:lumMod val="50000"/>
                  </a:schemeClr>
                </a:solidFill>
              </a:rPr>
              <a:t>Président de la Commission du Commerce Extérieur d’INTERBEV (Interprofession Bétail et Viande)</a:t>
            </a:r>
          </a:p>
          <a:p>
            <a:pPr algn="ctr">
              <a:buNone/>
            </a:pPr>
            <a:r>
              <a:rPr lang="fr-FR" sz="2000" smtClean="0">
                <a:solidFill>
                  <a:schemeClr val="accent3">
                    <a:lumMod val="50000"/>
                  </a:schemeClr>
                </a:solidFill>
              </a:rPr>
              <a:t>Animation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Sébastien ABIS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, Administrateur, CIHEAM</a:t>
            </a:r>
          </a:p>
          <a:p>
            <a:pPr lvl="0">
              <a:buNone/>
            </a:pPr>
            <a:endParaRPr lang="fr-FR" sz="2000" dirty="0" smtClean="0"/>
          </a:p>
          <a:p>
            <a:endParaRPr lang="fr-FR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Produire ensemble en Méditerranée : </a:t>
            </a:r>
            <a:b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Co-développement et filières territorialisées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clôture</a:t>
            </a:r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Miguel Angel MORATINOS</a:t>
            </a:r>
            <a:endParaRPr lang="fr-F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Ancien Ministre des Affaires étrangères </a:t>
            </a:r>
          </a:p>
          <a:p>
            <a:pPr algn="ctr">
              <a:buNone/>
            </a:pPr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et de la Coopération (Espagne)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6" y="0"/>
            <a:ext cx="9159876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7401" y="2530729"/>
            <a:ext cx="8356602" cy="2988325"/>
          </a:xfrm>
          <a:prstGeom prst="rect">
            <a:avLst/>
          </a:prstGeo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fr-FR" sz="4400" b="1" dirty="0" smtClean="0">
                <a:solidFill>
                  <a:srgbClr val="003560"/>
                </a:solidFill>
                <a:latin typeface="Calibri" pitchFamily="34" charset="0"/>
                <a:ea typeface="+mj-ea"/>
                <a:cs typeface="+mj-cs"/>
              </a:rPr>
              <a:t>             </a:t>
            </a:r>
            <a:endParaRPr lang="fr-FR" sz="4400" b="1" dirty="0">
              <a:solidFill>
                <a:srgbClr val="00356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6305" y="5333861"/>
            <a:ext cx="7786688" cy="799812"/>
          </a:xfrm>
          <a:prstGeom prst="rect">
            <a:avLst/>
          </a:prstGeom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003560"/>
                </a:solidFill>
                <a:latin typeface="Calibri" pitchFamily="34" charset="0"/>
                <a:ea typeface="+mj-ea"/>
                <a:cs typeface="+mj-cs"/>
              </a:rPr>
              <a:t>Fabien Champion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003560"/>
                </a:solidFill>
                <a:latin typeface="Calibri" pitchFamily="34" charset="0"/>
                <a:ea typeface="+mj-ea"/>
                <a:cs typeface="+mj-cs"/>
              </a:rPr>
              <a:t>Chef de projet – Institut de l’Elevage</a:t>
            </a:r>
            <a:endParaRPr lang="fr-FR" sz="2800" b="1" dirty="0">
              <a:solidFill>
                <a:srgbClr val="00356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7078" y="2680405"/>
            <a:ext cx="8666922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35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Produire ensemble en Méditerranée :       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0035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co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35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-développement et filières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35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territorialisées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0035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0659" y="3834567"/>
            <a:ext cx="8150085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i="1" dirty="0" smtClean="0">
                <a:solidFill>
                  <a:srgbClr val="003560"/>
                </a:solidFill>
                <a:latin typeface="Calibri" panose="020F0502020204030204" pitchFamily="34" charset="0"/>
              </a:rPr>
              <a:t>Quels défis à relever dans les filières élevage ? Focus sur les secteurs bovins.</a:t>
            </a:r>
            <a:endParaRPr kumimoji="0" lang="fr-FR" sz="3200" i="1" u="none" strike="noStrike" cap="none" normalizeH="0" baseline="0" dirty="0" smtClean="0">
              <a:ln>
                <a:noFill/>
              </a:ln>
              <a:solidFill>
                <a:srgbClr val="00356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Resim 7" descr="http://mgbiservices.com/wp-content/uploads/2013/11/Salon-de-lagriculture-Paris-300x15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81" y="4494179"/>
            <a:ext cx="2538919" cy="1147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geo.ac-aix-marseille.fr/carto/meditmin/meditmin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" y="835535"/>
            <a:ext cx="7536459" cy="5561790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309" y="3336619"/>
            <a:ext cx="1371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ZoneTexte 20"/>
          <p:cNvSpPr txBox="1"/>
          <p:nvPr/>
        </p:nvSpPr>
        <p:spPr>
          <a:xfrm>
            <a:off x="7650759" y="1501629"/>
            <a:ext cx="1392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Calibri" pitchFamily="34" charset="0"/>
              </a:rPr>
              <a:t>En millions de tonnes </a:t>
            </a:r>
            <a:r>
              <a:rPr lang="fr-FR" sz="1200" i="1" dirty="0" err="1" smtClean="0">
                <a:latin typeface="Calibri" pitchFamily="34" charset="0"/>
              </a:rPr>
              <a:t>éq</a:t>
            </a:r>
            <a:r>
              <a:rPr lang="fr-FR" sz="1200" i="1" dirty="0" smtClean="0">
                <a:latin typeface="Calibri" pitchFamily="34" charset="0"/>
              </a:rPr>
              <a:t>. lait. Echelle différente pour l’UE.</a:t>
            </a:r>
            <a:endParaRPr lang="fr-FR" sz="1200" i="1" dirty="0">
              <a:latin typeface="Calibri" pitchFamily="34" charset="0"/>
            </a:endParaRPr>
          </a:p>
        </p:txBody>
      </p:sp>
      <p:sp>
        <p:nvSpPr>
          <p:cNvPr id="22" name="Rectangle 1026"/>
          <p:cNvSpPr>
            <a:spLocks noChangeArrowheads="1"/>
          </p:cNvSpPr>
          <p:nvPr/>
        </p:nvSpPr>
        <p:spPr bwMode="auto">
          <a:xfrm>
            <a:off x="114299" y="-21619"/>
            <a:ext cx="8886825" cy="8858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Filière laitière : des évolutions contrastées</a:t>
            </a:r>
            <a:endParaRPr lang="en-US" sz="3600" b="1" dirty="0">
              <a:solidFill>
                <a:srgbClr val="0035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55359" y="5019908"/>
            <a:ext cx="1233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latin typeface="Calibri" pitchFamily="34" charset="0"/>
              </a:rPr>
              <a:t>Source : GEB-Institut de l’Elevage d’après FIL, FAO et sources nationales.</a:t>
            </a:r>
            <a:endParaRPr lang="fr-FR" sz="1100" i="1" dirty="0"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489" y="684629"/>
            <a:ext cx="2109399" cy="26519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0909" y="982374"/>
            <a:ext cx="2109399" cy="26885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9051" y="4683340"/>
            <a:ext cx="2109399" cy="15180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99104" y="4689437"/>
            <a:ext cx="2115495" cy="15119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8032" y="3525101"/>
            <a:ext cx="2109399" cy="11766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66" y="3487525"/>
            <a:ext cx="2109399" cy="11766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47956" y="3223794"/>
            <a:ext cx="205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Calibri" panose="020F0502020204030204" pitchFamily="34" charset="0"/>
              </a:rPr>
              <a:t>Union européenne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14351" y="4465281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Maroc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238083" y="4570030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Tunisie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61910" y="6038894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Algérie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156895" y="6038894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Egypte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80305" y="3577775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Turquie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82489" y="4939362"/>
            <a:ext cx="6921496" cy="16124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 rot="20652581">
            <a:off x="409108" y="1962280"/>
            <a:ext cx="8162488" cy="285866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40193" y="1318004"/>
            <a:ext cx="8886824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Pour faire face à des coûts de production importants en élevage, les gouvernements ont choisi 2 stratégies opposées :</a:t>
            </a:r>
          </a:p>
          <a:p>
            <a:pPr algn="just">
              <a:spcBef>
                <a:spcPct val="50000"/>
              </a:spcBef>
            </a:pPr>
            <a:endParaRPr lang="fr-FR" sz="1200" b="1" dirty="0" smtClean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3" algn="just">
              <a:spcBef>
                <a:spcPct val="50000"/>
              </a:spcBef>
            </a:pPr>
            <a:r>
              <a:rPr lang="fr-FR" sz="2000" b="1" dirty="0" smtClean="0">
                <a:solidFill>
                  <a:schemeClr val="accent1"/>
                </a:solidFill>
                <a:latin typeface="Calibri" pitchFamily="34" charset="0"/>
                <a:sym typeface="Wingdings 2" pitchFamily="18" charset="2"/>
              </a:rPr>
              <a:t>Des stratégies pro-consommateur 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(Algérie, Egypte) : facilitation des imports et abaissement du prix au détail</a:t>
            </a:r>
          </a:p>
          <a:p>
            <a:pPr lvl="2" algn="just">
              <a:spcBef>
                <a:spcPct val="50000"/>
              </a:spcBef>
            </a:pPr>
            <a:endParaRPr lang="fr-FR" sz="2000" dirty="0" smtClean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3" algn="just">
              <a:spcBef>
                <a:spcPct val="50000"/>
              </a:spcBef>
            </a:pPr>
            <a:r>
              <a:rPr lang="fr-FR" sz="2000" b="1" dirty="0" smtClean="0">
                <a:solidFill>
                  <a:srgbClr val="9E7800"/>
                </a:solidFill>
                <a:latin typeface="Calibri" pitchFamily="34" charset="0"/>
                <a:sym typeface="Wingdings 2" pitchFamily="18" charset="2"/>
              </a:rPr>
              <a:t>Des stratégies pro-producteur 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(Turquie, Tunisie, Maroc) : limitation des imports et maintien du prix du détail</a:t>
            </a:r>
          </a:p>
          <a:p>
            <a:pPr lvl="2" algn="just">
              <a:spcBef>
                <a:spcPct val="50000"/>
              </a:spcBef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 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Meilleure incitation à la production</a:t>
            </a:r>
          </a:p>
          <a:p>
            <a:pPr lvl="2" algn="just">
              <a:spcBef>
                <a:spcPct val="50000"/>
              </a:spcBef>
            </a:pPr>
            <a:endParaRPr lang="fr-FR" sz="2000" dirty="0" smtClean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endParaRPr lang="fr-FR" sz="1400" dirty="0" smtClean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sym typeface="Wingdings" pitchFamily="2" charset="2"/>
              </a:rPr>
              <a:t> 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Plus faible réactivité par rapport à la demande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4893415"/>
              </p:ext>
            </p:extLst>
          </p:nvPr>
        </p:nvGraphicFramePr>
        <p:xfrm>
          <a:off x="1476464" y="4806891"/>
          <a:ext cx="6542964" cy="7366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236385"/>
                <a:gridCol w="1185453"/>
                <a:gridCol w="1121126"/>
              </a:tblGrid>
              <a:tr h="148764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Printemps 2012 – Grande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entreprise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Algérie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Turquie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Prix moyen payé au producteur (€/1</a:t>
                      </a:r>
                      <a:r>
                        <a:rPr lang="fr-FR" baseline="0" dirty="0" smtClean="0"/>
                        <a:t> 000 l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410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40192" y="125850"/>
            <a:ext cx="8886825" cy="8858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Filière laitière : des politiques historiquement contrastées</a:t>
            </a:r>
            <a:endParaRPr lang="en-US" sz="3200" b="1" dirty="0">
              <a:solidFill>
                <a:srgbClr val="0035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1" y="2290193"/>
            <a:ext cx="1075177" cy="80534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1" y="3548295"/>
            <a:ext cx="1075177" cy="7434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0192" y="3456264"/>
            <a:ext cx="8886825" cy="25785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0192" y="2176670"/>
            <a:ext cx="8886825" cy="1123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903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1270" y="5531169"/>
            <a:ext cx="987327" cy="74106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117" y="5064625"/>
            <a:ext cx="1097990" cy="40876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7093" y="5463723"/>
            <a:ext cx="1024360" cy="699126"/>
          </a:xfrm>
          <a:prstGeom prst="rect">
            <a:avLst/>
          </a:prstGeom>
        </p:spPr>
      </p:pic>
      <p:pic>
        <p:nvPicPr>
          <p:cNvPr id="1036" name="Picture 12" descr="http://www.vmengineering.com/images/relations/clients/Al_Naseem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74" y="5401139"/>
            <a:ext cx="831922" cy="1001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418754" y="1645995"/>
            <a:ext cx="426257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just">
              <a:spcBef>
                <a:spcPct val="50000"/>
              </a:spcBef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Généralisation de politiques pro-producteurs</a:t>
            </a:r>
          </a:p>
          <a:p>
            <a:pPr algn="just">
              <a:spcBef>
                <a:spcPct val="50000"/>
              </a:spcBef>
            </a:pPr>
            <a:endParaRPr lang="fr-FR" sz="2000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Fin de l’embargo ESB et redémarrage des importations de génétique européenne</a:t>
            </a:r>
          </a:p>
          <a:p>
            <a:pPr algn="just">
              <a:spcBef>
                <a:spcPct val="50000"/>
              </a:spcBef>
            </a:pPr>
            <a:endParaRPr lang="fr-FR" sz="2000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Structuration de l’aval et progression de la collecte</a:t>
            </a:r>
          </a:p>
        </p:txBody>
      </p:sp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40192" y="125850"/>
            <a:ext cx="8886825" cy="8858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Filière laitière : des avancées récentes communes…</a:t>
            </a:r>
            <a:endParaRPr lang="en-US" sz="3200" b="1" dirty="0">
              <a:solidFill>
                <a:srgbClr val="0035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0" y="1645995"/>
            <a:ext cx="1075177" cy="743473"/>
          </a:xfrm>
          <a:prstGeom prst="rect">
            <a:avLst/>
          </a:prstGeom>
          <a:ln>
            <a:solidFill>
              <a:srgbClr val="00356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2" y="3004411"/>
            <a:ext cx="1080537" cy="809360"/>
          </a:xfrm>
          <a:prstGeom prst="rect">
            <a:avLst/>
          </a:prstGeom>
          <a:ln>
            <a:solidFill>
              <a:srgbClr val="00356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7" y="4428714"/>
            <a:ext cx="1080225" cy="809126"/>
          </a:xfrm>
          <a:prstGeom prst="rect">
            <a:avLst/>
          </a:prstGeom>
          <a:ln>
            <a:solidFill>
              <a:srgbClr val="003560"/>
            </a:solidFill>
          </a:ln>
        </p:spPr>
      </p:pic>
      <p:sp>
        <p:nvSpPr>
          <p:cNvPr id="13" name="Text Box 1027"/>
          <p:cNvSpPr txBox="1">
            <a:spLocks noChangeArrowheads="1"/>
          </p:cNvSpPr>
          <p:nvPr/>
        </p:nvSpPr>
        <p:spPr bwMode="auto">
          <a:xfrm>
            <a:off x="5507465" y="1727748"/>
            <a:ext cx="35172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Relance de la production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, notamment autour d’unités modernes de grande taille            ( &gt; 50 têtes).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4790661" y="3458817"/>
            <a:ext cx="626165" cy="1424239"/>
          </a:xfrm>
          <a:custGeom>
            <a:avLst/>
            <a:gdLst>
              <a:gd name="connsiteX0" fmla="*/ 0 w 626165"/>
              <a:gd name="connsiteY0" fmla="*/ 1321905 h 1424239"/>
              <a:gd name="connsiteX1" fmla="*/ 318052 w 626165"/>
              <a:gd name="connsiteY1" fmla="*/ 1321905 h 1424239"/>
              <a:gd name="connsiteX2" fmla="*/ 318052 w 626165"/>
              <a:gd name="connsiteY2" fmla="*/ 258418 h 1424239"/>
              <a:gd name="connsiteX3" fmla="*/ 626165 w 626165"/>
              <a:gd name="connsiteY3" fmla="*/ 0 h 142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65" h="1424239">
                <a:moveTo>
                  <a:pt x="0" y="1321905"/>
                </a:moveTo>
                <a:cubicBezTo>
                  <a:pt x="132521" y="1410529"/>
                  <a:pt x="265043" y="1499153"/>
                  <a:pt x="318052" y="1321905"/>
                </a:cubicBezTo>
                <a:cubicBezTo>
                  <a:pt x="371061" y="1144657"/>
                  <a:pt x="266700" y="478736"/>
                  <a:pt x="318052" y="258418"/>
                </a:cubicBezTo>
                <a:cubicBezTo>
                  <a:pt x="369404" y="38100"/>
                  <a:pt x="497784" y="19050"/>
                  <a:pt x="626165" y="0"/>
                </a:cubicBezTo>
              </a:path>
            </a:pathLst>
          </a:custGeom>
          <a:noFill/>
          <a:ln>
            <a:solidFill>
              <a:srgbClr val="0035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4745935" y="1656993"/>
            <a:ext cx="636105" cy="1464950"/>
          </a:xfrm>
          <a:custGeom>
            <a:avLst/>
            <a:gdLst>
              <a:gd name="connsiteX0" fmla="*/ 0 w 636105"/>
              <a:gd name="connsiteY0" fmla="*/ 103290 h 1464950"/>
              <a:gd name="connsiteX1" fmla="*/ 298174 w 636105"/>
              <a:gd name="connsiteY1" fmla="*/ 103290 h 1464950"/>
              <a:gd name="connsiteX2" fmla="*/ 298174 w 636105"/>
              <a:gd name="connsiteY2" fmla="*/ 1176716 h 1464950"/>
              <a:gd name="connsiteX3" fmla="*/ 636105 w 636105"/>
              <a:gd name="connsiteY3" fmla="*/ 1464950 h 146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105" h="1464950">
                <a:moveTo>
                  <a:pt x="0" y="103290"/>
                </a:moveTo>
                <a:cubicBezTo>
                  <a:pt x="124239" y="13838"/>
                  <a:pt x="248478" y="-75614"/>
                  <a:pt x="298174" y="103290"/>
                </a:cubicBezTo>
                <a:cubicBezTo>
                  <a:pt x="347870" y="282194"/>
                  <a:pt x="241852" y="949773"/>
                  <a:pt x="298174" y="1176716"/>
                </a:cubicBezTo>
                <a:cubicBezTo>
                  <a:pt x="354496" y="1403659"/>
                  <a:pt x="495300" y="1434304"/>
                  <a:pt x="636105" y="1464950"/>
                </a:cubicBezTo>
              </a:path>
            </a:pathLst>
          </a:custGeom>
          <a:noFill/>
          <a:ln>
            <a:solidFill>
              <a:srgbClr val="00356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790661" y="3289852"/>
            <a:ext cx="626165" cy="0"/>
          </a:xfrm>
          <a:prstGeom prst="straightConnector1">
            <a:avLst/>
          </a:prstGeom>
          <a:ln w="25400">
            <a:solidFill>
              <a:srgbClr val="0035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686368" y="5717210"/>
            <a:ext cx="3240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3560"/>
                </a:solidFill>
                <a:latin typeface="Calibri" panose="020F0502020204030204" pitchFamily="34" charset="0"/>
              </a:rPr>
              <a:t>Ex : élevage de 1 200 VL à Kayseri, Turquie</a:t>
            </a:r>
            <a:endParaRPr lang="fr-FR" sz="1400" i="1" dirty="0">
              <a:solidFill>
                <a:srgbClr val="00356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3986594" y="5274344"/>
            <a:ext cx="1395445" cy="627359"/>
          </a:xfrm>
          <a:custGeom>
            <a:avLst/>
            <a:gdLst>
              <a:gd name="connsiteX0" fmla="*/ 1967948 w 1967948"/>
              <a:gd name="connsiteY0" fmla="*/ 337930 h 627359"/>
              <a:gd name="connsiteX1" fmla="*/ 874644 w 1967948"/>
              <a:gd name="connsiteY1" fmla="*/ 616226 h 627359"/>
              <a:gd name="connsiteX2" fmla="*/ 0 w 1967948"/>
              <a:gd name="connsiteY2" fmla="*/ 0 h 62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7948" h="627359">
                <a:moveTo>
                  <a:pt x="1967948" y="337930"/>
                </a:moveTo>
                <a:cubicBezTo>
                  <a:pt x="1585291" y="505239"/>
                  <a:pt x="1202635" y="672548"/>
                  <a:pt x="874644" y="616226"/>
                </a:cubicBezTo>
                <a:cubicBezTo>
                  <a:pt x="546653" y="559904"/>
                  <a:pt x="273326" y="279952"/>
                  <a:pt x="0" y="0"/>
                </a:cubicBezTo>
              </a:path>
            </a:pathLst>
          </a:custGeom>
          <a:noFill/>
          <a:ln w="12700">
            <a:solidFill>
              <a:srgbClr val="00356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74" y="3121943"/>
            <a:ext cx="3468756" cy="2590861"/>
          </a:xfrm>
          <a:prstGeom prst="rect">
            <a:avLst/>
          </a:prstGeom>
          <a:ln>
            <a:solidFill>
              <a:srgbClr val="003560"/>
            </a:solidFill>
          </a:ln>
        </p:spPr>
      </p:pic>
      <p:pic>
        <p:nvPicPr>
          <p:cNvPr id="1028" name="Picture 4" descr="http://www.iedp.com/Pages/ImageManager/Danone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66" y="5169256"/>
            <a:ext cx="1212959" cy="588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ummam-dz.com/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72" y="6035459"/>
            <a:ext cx="704946" cy="399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34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9" grpId="0" animBg="1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378997" y="1387578"/>
            <a:ext cx="85480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fr-FR" sz="1200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	Le faible accès des </a:t>
            </a:r>
            <a:r>
              <a:rPr lang="fr-FR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petits producteurs </a:t>
            </a: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à ce     	cercle vertueux</a:t>
            </a:r>
          </a:p>
          <a:p>
            <a:pPr lvl="2" algn="just">
              <a:spcBef>
                <a:spcPct val="50000"/>
              </a:spcBef>
            </a:pPr>
            <a:endParaRPr lang="fr-FR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	Le manque d’accès généralisé au </a:t>
            </a:r>
            <a:r>
              <a:rPr lang="fr-FR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capital</a:t>
            </a:r>
          </a:p>
          <a:p>
            <a:pPr lvl="2" algn="just">
              <a:spcBef>
                <a:spcPct val="50000"/>
              </a:spcBef>
            </a:pPr>
            <a:endParaRPr lang="fr-FR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	Le manque d’accès généralisé à la </a:t>
            </a:r>
            <a:r>
              <a:rPr lang="fr-FR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formation</a:t>
            </a:r>
          </a:p>
          <a:p>
            <a:pPr lvl="2" algn="just">
              <a:spcBef>
                <a:spcPct val="50000"/>
              </a:spcBef>
            </a:pPr>
            <a:endParaRPr lang="fr-FR" sz="3200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	Le manque de </a:t>
            </a:r>
            <a:r>
              <a:rPr lang="fr-FR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ressources fourragères</a:t>
            </a:r>
          </a:p>
        </p:txBody>
      </p:sp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40192" y="125850"/>
            <a:ext cx="8886825" cy="8858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 mais aussi des défis communs</a:t>
            </a:r>
            <a:endParaRPr lang="en-US" sz="3600" b="1" dirty="0">
              <a:solidFill>
                <a:srgbClr val="0035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08" y="4105785"/>
            <a:ext cx="1714177" cy="104854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8" y="5342283"/>
            <a:ext cx="1714177" cy="99689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50" name="Picture 2" descr="112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92" t="1" r="-11992" b="44566"/>
          <a:stretch/>
        </p:blipFill>
        <p:spPr bwMode="auto">
          <a:xfrm>
            <a:off x="263707" y="2889432"/>
            <a:ext cx="1992475" cy="11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7" y="1493590"/>
            <a:ext cx="1714178" cy="128397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63707" y="2889432"/>
            <a:ext cx="1714178" cy="1103442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30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stgeo.ac-aix-marseille.fr/carto/meditmin/meditmin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" y="835535"/>
            <a:ext cx="7536459" cy="5561790"/>
          </a:xfrm>
          <a:prstGeom prst="rect">
            <a:avLst/>
          </a:prstGeom>
          <a:noFill/>
        </p:spPr>
      </p:pic>
      <p:sp>
        <p:nvSpPr>
          <p:cNvPr id="22" name="Rectangle 1026"/>
          <p:cNvSpPr>
            <a:spLocks noChangeArrowheads="1"/>
          </p:cNvSpPr>
          <p:nvPr/>
        </p:nvSpPr>
        <p:spPr bwMode="auto">
          <a:xfrm>
            <a:off x="114299" y="-21619"/>
            <a:ext cx="8886825" cy="8858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Filière viande bovine : des besoins croissants à couvrir</a:t>
            </a:r>
            <a:endParaRPr lang="en-US" sz="2800" b="1" dirty="0">
              <a:solidFill>
                <a:srgbClr val="0035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60314" y="617642"/>
            <a:ext cx="1350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latin typeface="Calibri" pitchFamily="34" charset="0"/>
              </a:rPr>
              <a:t>Source : GEB-Institut de l’Elevage d’après USDA, douanes et FAO. Chiffres 2012.</a:t>
            </a:r>
            <a:endParaRPr lang="fr-FR" sz="1100" i="1" dirty="0">
              <a:latin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190" y="4704021"/>
            <a:ext cx="2816596" cy="2773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1008" y="1087002"/>
            <a:ext cx="3054361" cy="30055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9553" y="4704527"/>
            <a:ext cx="1231499" cy="10729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6306" y="5322156"/>
            <a:ext cx="481626" cy="5303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4676" y="4272885"/>
            <a:ext cx="1140051" cy="98763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9439" y="4092590"/>
            <a:ext cx="676715" cy="5486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60208" y="2908326"/>
            <a:ext cx="591363" cy="481626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5934316" y="2824615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Turquie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411452" y="4051101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Liban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59168" y="5585739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Egypte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237225" y="5005869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Libye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088856" y="3705444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Tunisie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59042" y="5748345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Algérie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-137139" y="3835654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Maroc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94049" y="3376987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Albanie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88278" y="2291111"/>
            <a:ext cx="469433" cy="463336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3361154" y="1958300"/>
            <a:ext cx="19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alibri" panose="020F0502020204030204" pitchFamily="34" charset="0"/>
              </a:rPr>
              <a:t>Bosnie-H.</a:t>
            </a:r>
            <a:endParaRPr lang="fr-FR" sz="1800" b="1" dirty="0">
              <a:latin typeface="Calibri" panose="020F050202020403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2589" y="4107701"/>
            <a:ext cx="780356" cy="71939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25231" y="3831062"/>
            <a:ext cx="1359526" cy="1822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21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119270" y="1566297"/>
            <a:ext cx="880774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4" algn="just">
              <a:spcBef>
                <a:spcPct val="50000"/>
              </a:spcBef>
            </a:pP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Une production de viande fortement dépendante des </a:t>
            </a:r>
            <a:r>
              <a:rPr lang="fr-FR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marchés laitiers</a:t>
            </a: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. Aujourd’hui : rétention des vaches.</a:t>
            </a:r>
          </a:p>
          <a:p>
            <a:pPr lvl="4" algn="just">
              <a:spcBef>
                <a:spcPct val="50000"/>
              </a:spcBef>
            </a:pPr>
            <a:endParaRPr lang="fr-FR" sz="2000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	Des filières souvent </a:t>
            </a:r>
            <a:r>
              <a:rPr lang="fr-FR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désorganisées</a:t>
            </a: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 en aval : 	performance des outils, chaine du froid et spéculation.</a:t>
            </a:r>
            <a:endParaRPr lang="fr-FR" b="1" dirty="0" smtClean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endParaRPr lang="fr-FR" sz="1200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	Une sensibilité sanitaire qui rend les </a:t>
            </a:r>
            <a:r>
              <a:rPr lang="fr-FR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échanges 	erratiques</a:t>
            </a: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 et perturbe le marché.</a:t>
            </a:r>
            <a:endParaRPr lang="fr-FR" b="1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endParaRPr lang="fr-FR" sz="1200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lvl="2" algn="just">
              <a:spcBef>
                <a:spcPct val="50000"/>
              </a:spcBef>
            </a:pP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	Manque de formation, de capitaux et de ressources 	fourragères pour les </a:t>
            </a:r>
            <a:r>
              <a:rPr lang="fr-FR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élevages engraisseurs</a:t>
            </a:r>
            <a:r>
              <a:rPr lang="fr-FR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.</a:t>
            </a:r>
            <a:endParaRPr lang="fr-FR" b="1" dirty="0" smtClean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</p:txBody>
      </p:sp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40192" y="125850"/>
            <a:ext cx="8886825" cy="8858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Filière viande bovine : un déficit structurel et des marchés fluctuants</a:t>
            </a:r>
            <a:endParaRPr lang="en-US" sz="3600" b="1" dirty="0">
              <a:solidFill>
                <a:srgbClr val="0035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07" y="1608991"/>
            <a:ext cx="1650629" cy="105451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7" y="2814250"/>
            <a:ext cx="1650629" cy="105350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7" y="5122036"/>
            <a:ext cx="1650630" cy="123638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7" y="3984132"/>
            <a:ext cx="1650630" cy="102606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038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40192" y="125850"/>
            <a:ext cx="8886825" cy="88582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Quelles réponses peut apporter le </a:t>
            </a:r>
            <a:r>
              <a:rPr lang="fr-FR" sz="3600" b="1" dirty="0" err="1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</a:t>
            </a:r>
            <a:r>
              <a:rPr lang="fr-FR" sz="36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-développement euro-méditerranéen ? </a:t>
            </a:r>
            <a:r>
              <a:rPr lang="fr-FR" sz="2000" b="1" dirty="0" smtClean="0">
                <a:solidFill>
                  <a:srgbClr val="0035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(1/2)</a:t>
            </a:r>
            <a:endParaRPr lang="en-US" sz="2000" b="1" dirty="0">
              <a:solidFill>
                <a:srgbClr val="0035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378997" y="1388497"/>
            <a:ext cx="85480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Un renforcement de la coopération euro-méditerranéenne sur :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 la </a:t>
            </a:r>
            <a:r>
              <a:rPr lang="fr-FR" sz="2000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formation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 et l’encadrement technique en élevage, </a:t>
            </a:r>
          </a:p>
          <a:p>
            <a:pPr lvl="1" algn="just">
              <a:spcBef>
                <a:spcPct val="5000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Une offre de formation pléthorique au Nord, à adapter aux problématiques du Sud et de l’Est de la Méditerranée. </a:t>
            </a:r>
          </a:p>
          <a:p>
            <a:pPr lvl="1" algn="just">
              <a:spcBef>
                <a:spcPts val="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Des modèles d’accompagnement technique à adapter pour tous types de publics.</a:t>
            </a:r>
            <a:endParaRPr lang="fr-FR" sz="1400" i="1" dirty="0" smtClean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le développement des </a:t>
            </a:r>
            <a:r>
              <a:rPr lang="fr-FR" sz="2000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cultures fourragères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,  </a:t>
            </a:r>
          </a:p>
          <a:p>
            <a:pPr lvl="1" algn="just">
              <a:spcBef>
                <a:spcPct val="5000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Nécessaire renouvellement du modèle d’élevage bovin hors-sol. </a:t>
            </a:r>
          </a:p>
          <a:p>
            <a:pPr lvl="1" algn="just">
              <a:spcBef>
                <a:spcPts val="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Interrogations critiques sur la gestion de l’eau.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l’</a:t>
            </a:r>
            <a:r>
              <a:rPr lang="fr-FR" sz="2000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investissement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 en élevage,</a:t>
            </a:r>
          </a:p>
          <a:p>
            <a:pPr lvl="1" algn="just">
              <a:spcBef>
                <a:spcPct val="5000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Des actions ciblées sur les petits producteurs pour la mise en valeur des terres.</a:t>
            </a:r>
          </a:p>
          <a:p>
            <a:pPr marL="800100" lvl="1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l’</a:t>
            </a:r>
            <a:r>
              <a:rPr lang="fr-FR" sz="2000" b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organisation</a:t>
            </a:r>
            <a:r>
              <a:rPr lang="fr-FR" sz="2000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 des filières autour de territoires ;</a:t>
            </a:r>
          </a:p>
          <a:p>
            <a:pPr lvl="1" algn="just">
              <a:spcBef>
                <a:spcPct val="5000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Renforcement des organisations professionnelles et des interprofessions. </a:t>
            </a:r>
          </a:p>
          <a:p>
            <a:pPr lvl="1" algn="just">
              <a:spcBef>
                <a:spcPts val="0"/>
              </a:spcBef>
            </a:pPr>
            <a:r>
              <a:rPr lang="fr-FR" sz="1600" i="1" dirty="0" smtClean="0">
                <a:solidFill>
                  <a:srgbClr val="003560"/>
                </a:solidFill>
                <a:latin typeface="Calibri" pitchFamily="34" charset="0"/>
                <a:sym typeface="Wingdings 2" pitchFamily="18" charset="2"/>
              </a:rPr>
              <a:t>Des actions-pilotes régionales pour le décloisonnement des filières animales et végétales au niveau des territoires.</a:t>
            </a:r>
            <a:endParaRPr lang="fr-FR" sz="1600" i="1" dirty="0">
              <a:solidFill>
                <a:srgbClr val="003560"/>
              </a:solidFill>
              <a:latin typeface="Calibri" pitchFamily="34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1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23688</TotalTime>
  <Words>762</Words>
  <Application>Microsoft Office PowerPoint</Application>
  <PresentationFormat>Affichage à l'écran (4:3)</PresentationFormat>
  <Paragraphs>118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Modèle par défaut</vt:lpstr>
      <vt:lpstr>Thème Office</vt:lpstr>
      <vt:lpstr>Produire ensemble en Méditerranée :  Co-développement et filières territorialisées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Produire ensemble en Méditerranée :  Co-développement et filières territorialisées</vt:lpstr>
      <vt:lpstr>Produire ensemble en Méditerranée :  Co-développement et filières territorialisées</vt:lpstr>
    </vt:vector>
  </TitlesOfParts>
  <Company>Institut de l'Elevage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MOTTET_A</dc:creator>
  <cp:lastModifiedBy>ghosn</cp:lastModifiedBy>
  <cp:revision>1367</cp:revision>
  <cp:lastPrinted>2014-02-20T15:00:25Z</cp:lastPrinted>
  <dcterms:created xsi:type="dcterms:W3CDTF">2007-01-22T17:32:34Z</dcterms:created>
  <dcterms:modified xsi:type="dcterms:W3CDTF">2014-02-28T09:18:14Z</dcterms:modified>
</cp:coreProperties>
</file>